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9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763159-23E3-4CA3-83E4-039D8186A03F}" v="24" dt="2026-01-05T13:19:43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yakar basa" userId="c750eefaa43c1159" providerId="LiveId" clId="{1EFDDC1E-0D20-4549-91EA-039AAF36DB1C}"/>
    <pc:docChg chg="modSld">
      <pc:chgData name="dayakar basa" userId="c750eefaa43c1159" providerId="LiveId" clId="{1EFDDC1E-0D20-4549-91EA-039AAF36DB1C}" dt="2026-01-05T13:19:43.314" v="23"/>
      <pc:docMkLst>
        <pc:docMk/>
      </pc:docMkLst>
      <pc:sldChg chg="modTransition">
        <pc:chgData name="dayakar basa" userId="c750eefaa43c1159" providerId="LiveId" clId="{1EFDDC1E-0D20-4549-91EA-039AAF36DB1C}" dt="2026-01-05T13:18:40.576" v="7"/>
        <pc:sldMkLst>
          <pc:docMk/>
          <pc:sldMk cId="2105701924" sldId="256"/>
        </pc:sldMkLst>
      </pc:sldChg>
      <pc:sldChg chg="modTransition">
        <pc:chgData name="dayakar basa" userId="c750eefaa43c1159" providerId="LiveId" clId="{1EFDDC1E-0D20-4549-91EA-039AAF36DB1C}" dt="2026-01-05T13:18:44.682" v="8"/>
        <pc:sldMkLst>
          <pc:docMk/>
          <pc:sldMk cId="4089442418" sldId="257"/>
        </pc:sldMkLst>
      </pc:sldChg>
      <pc:sldChg chg="modTransition">
        <pc:chgData name="dayakar basa" userId="c750eefaa43c1159" providerId="LiveId" clId="{1EFDDC1E-0D20-4549-91EA-039AAF36DB1C}" dt="2026-01-05T13:18:47.900" v="9"/>
        <pc:sldMkLst>
          <pc:docMk/>
          <pc:sldMk cId="1225747226" sldId="258"/>
        </pc:sldMkLst>
      </pc:sldChg>
      <pc:sldChg chg="modTransition">
        <pc:chgData name="dayakar basa" userId="c750eefaa43c1159" providerId="LiveId" clId="{1EFDDC1E-0D20-4549-91EA-039AAF36DB1C}" dt="2026-01-05T13:18:53.410" v="11"/>
        <pc:sldMkLst>
          <pc:docMk/>
          <pc:sldMk cId="4203401825" sldId="259"/>
        </pc:sldMkLst>
      </pc:sldChg>
      <pc:sldChg chg="modTransition">
        <pc:chgData name="dayakar basa" userId="c750eefaa43c1159" providerId="LiveId" clId="{1EFDDC1E-0D20-4549-91EA-039AAF36DB1C}" dt="2026-01-05T13:18:57.919" v="12"/>
        <pc:sldMkLst>
          <pc:docMk/>
          <pc:sldMk cId="3551502952" sldId="260"/>
        </pc:sldMkLst>
      </pc:sldChg>
      <pc:sldChg chg="modTransition">
        <pc:chgData name="dayakar basa" userId="c750eefaa43c1159" providerId="LiveId" clId="{1EFDDC1E-0D20-4549-91EA-039AAF36DB1C}" dt="2026-01-05T13:19:00.643" v="13"/>
        <pc:sldMkLst>
          <pc:docMk/>
          <pc:sldMk cId="2380804107" sldId="261"/>
        </pc:sldMkLst>
      </pc:sldChg>
      <pc:sldChg chg="modTransition">
        <pc:chgData name="dayakar basa" userId="c750eefaa43c1159" providerId="LiveId" clId="{1EFDDC1E-0D20-4549-91EA-039AAF36DB1C}" dt="2026-01-05T13:19:04.263" v="14"/>
        <pc:sldMkLst>
          <pc:docMk/>
          <pc:sldMk cId="909400440" sldId="262"/>
        </pc:sldMkLst>
      </pc:sldChg>
      <pc:sldChg chg="modTransition">
        <pc:chgData name="dayakar basa" userId="c750eefaa43c1159" providerId="LiveId" clId="{1EFDDC1E-0D20-4549-91EA-039AAF36DB1C}" dt="2026-01-05T13:18:50.669" v="10"/>
        <pc:sldMkLst>
          <pc:docMk/>
          <pc:sldMk cId="332205803" sldId="263"/>
        </pc:sldMkLst>
      </pc:sldChg>
      <pc:sldChg chg="modTransition">
        <pc:chgData name="dayakar basa" userId="c750eefaa43c1159" providerId="LiveId" clId="{1EFDDC1E-0D20-4549-91EA-039AAF36DB1C}" dt="2026-01-05T13:19:07.701" v="15"/>
        <pc:sldMkLst>
          <pc:docMk/>
          <pc:sldMk cId="1311293826" sldId="264"/>
        </pc:sldMkLst>
      </pc:sldChg>
      <pc:sldChg chg="modTransition">
        <pc:chgData name="dayakar basa" userId="c750eefaa43c1159" providerId="LiveId" clId="{1EFDDC1E-0D20-4549-91EA-039AAF36DB1C}" dt="2026-01-05T13:19:10.303" v="16"/>
        <pc:sldMkLst>
          <pc:docMk/>
          <pc:sldMk cId="3290168352" sldId="265"/>
        </pc:sldMkLst>
      </pc:sldChg>
      <pc:sldChg chg="modTransition">
        <pc:chgData name="dayakar basa" userId="c750eefaa43c1159" providerId="LiveId" clId="{1EFDDC1E-0D20-4549-91EA-039AAF36DB1C}" dt="2026-01-05T13:19:13.166" v="17"/>
        <pc:sldMkLst>
          <pc:docMk/>
          <pc:sldMk cId="2076568284" sldId="266"/>
        </pc:sldMkLst>
      </pc:sldChg>
      <pc:sldChg chg="modTransition">
        <pc:chgData name="dayakar basa" userId="c750eefaa43c1159" providerId="LiveId" clId="{1EFDDC1E-0D20-4549-91EA-039AAF36DB1C}" dt="2026-01-05T13:19:15.800" v="18"/>
        <pc:sldMkLst>
          <pc:docMk/>
          <pc:sldMk cId="3415767452" sldId="267"/>
        </pc:sldMkLst>
      </pc:sldChg>
      <pc:sldChg chg="modTransition">
        <pc:chgData name="dayakar basa" userId="c750eefaa43c1159" providerId="LiveId" clId="{1EFDDC1E-0D20-4549-91EA-039AAF36DB1C}" dt="2026-01-05T13:19:21.113" v="19"/>
        <pc:sldMkLst>
          <pc:docMk/>
          <pc:sldMk cId="2066272099" sldId="268"/>
        </pc:sldMkLst>
      </pc:sldChg>
      <pc:sldChg chg="modTransition">
        <pc:chgData name="dayakar basa" userId="c750eefaa43c1159" providerId="LiveId" clId="{1EFDDC1E-0D20-4549-91EA-039AAF36DB1C}" dt="2026-01-05T13:19:27.837" v="20"/>
        <pc:sldMkLst>
          <pc:docMk/>
          <pc:sldMk cId="2538061517" sldId="269"/>
        </pc:sldMkLst>
      </pc:sldChg>
      <pc:sldChg chg="modTransition">
        <pc:chgData name="dayakar basa" userId="c750eefaa43c1159" providerId="LiveId" clId="{1EFDDC1E-0D20-4549-91EA-039AAF36DB1C}" dt="2026-01-05T13:19:32.899" v="21"/>
        <pc:sldMkLst>
          <pc:docMk/>
          <pc:sldMk cId="3254695450" sldId="270"/>
        </pc:sldMkLst>
      </pc:sldChg>
      <pc:sldChg chg="modTransition">
        <pc:chgData name="dayakar basa" userId="c750eefaa43c1159" providerId="LiveId" clId="{1EFDDC1E-0D20-4549-91EA-039AAF36DB1C}" dt="2026-01-05T13:19:38.532" v="22"/>
        <pc:sldMkLst>
          <pc:docMk/>
          <pc:sldMk cId="3203458001" sldId="271"/>
        </pc:sldMkLst>
      </pc:sldChg>
      <pc:sldChg chg="modTransition">
        <pc:chgData name="dayakar basa" userId="c750eefaa43c1159" providerId="LiveId" clId="{1EFDDC1E-0D20-4549-91EA-039AAF36DB1C}" dt="2026-01-05T13:19:43.314" v="23"/>
        <pc:sldMkLst>
          <pc:docMk/>
          <pc:sldMk cId="4273931121" sldId="2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5C392-E005-4CFE-AD43-88D85A2370EB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92195-833B-4672-AE41-5570BEC7F6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711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92195-833B-4672-AE41-5570BEC7F60A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890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4933-EB1A-4C0E-8750-DB88FDE08D9F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4629-C0E6-48A7-B14B-237BC605F9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355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4933-EB1A-4C0E-8750-DB88FDE08D9F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4629-C0E6-48A7-B14B-237BC605F9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913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4933-EB1A-4C0E-8750-DB88FDE08D9F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4629-C0E6-48A7-B14B-237BC605F9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70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4933-EB1A-4C0E-8750-DB88FDE08D9F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4629-C0E6-48A7-B14B-237BC605F9A5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4826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4933-EB1A-4C0E-8750-DB88FDE08D9F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4629-C0E6-48A7-B14B-237BC605F9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613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4933-EB1A-4C0E-8750-DB88FDE08D9F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4629-C0E6-48A7-B14B-237BC605F9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210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4933-EB1A-4C0E-8750-DB88FDE08D9F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4629-C0E6-48A7-B14B-237BC605F9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992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4933-EB1A-4C0E-8750-DB88FDE08D9F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4629-C0E6-48A7-B14B-237BC605F9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220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4933-EB1A-4C0E-8750-DB88FDE08D9F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4629-C0E6-48A7-B14B-237BC605F9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144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4933-EB1A-4C0E-8750-DB88FDE08D9F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4629-C0E6-48A7-B14B-237BC605F9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34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4933-EB1A-4C0E-8750-DB88FDE08D9F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4629-C0E6-48A7-B14B-237BC605F9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404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4933-EB1A-4C0E-8750-DB88FDE08D9F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4629-C0E6-48A7-B14B-237BC605F9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449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4933-EB1A-4C0E-8750-DB88FDE08D9F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4629-C0E6-48A7-B14B-237BC605F9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015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4933-EB1A-4C0E-8750-DB88FDE08D9F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4629-C0E6-48A7-B14B-237BC605F9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286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4933-EB1A-4C0E-8750-DB88FDE08D9F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4629-C0E6-48A7-B14B-237BC605F9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589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4933-EB1A-4C0E-8750-DB88FDE08D9F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4629-C0E6-48A7-B14B-237BC605F9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272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34933-EB1A-4C0E-8750-DB88FDE08D9F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A4629-C0E6-48A7-B14B-237BC605F9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679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A334933-EB1A-4C0E-8750-DB88FDE08D9F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A4629-C0E6-48A7-B14B-237BC605F9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67726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1-u-s-dollar-bill-164661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ixabay.com/en/book-read-book-pages-literature-520610/" TargetMode="Externa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hand-leave-pen-paper-thank-you-226358/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A91F5-BDD6-8AD5-7AD9-376B7FCF5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7483" y="1122363"/>
            <a:ext cx="12850760" cy="2407874"/>
          </a:xfrm>
        </p:spPr>
        <p:txBody>
          <a:bodyPr/>
          <a:lstStyle/>
          <a:p>
            <a:r>
              <a:rPr lang="en-US" dirty="0"/>
              <a:t>Case Study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3EAC41-FA75-0024-85E3-2D670E71E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0645" y="3530236"/>
            <a:ext cx="9144000" cy="1655762"/>
          </a:xfrm>
        </p:spPr>
        <p:txBody>
          <a:bodyPr/>
          <a:lstStyle/>
          <a:p>
            <a:r>
              <a:rPr lang="en-US" dirty="0"/>
              <a:t>Supermarket Billing System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15A20B-3FA8-54A6-342B-EE0E0BFCD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192000" cy="24998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4F5478-FC92-8B3A-9AE0-AA9206B18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4163809"/>
            <a:ext cx="12191999" cy="269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01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7B43B-5A2E-18E2-49B6-33D983E6EE63}"/>
              </a:ext>
            </a:extLst>
          </p:cNvPr>
          <p:cNvSpPr txBox="1"/>
          <p:nvPr/>
        </p:nvSpPr>
        <p:spPr>
          <a:xfrm>
            <a:off x="1" y="245806"/>
            <a:ext cx="10471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Sales &amp; Revenue Metrics</a:t>
            </a:r>
          </a:p>
          <a:p>
            <a:r>
              <a:rPr lang="en-US" dirty="0"/>
              <a:t> 1.	</a:t>
            </a:r>
            <a:r>
              <a:rPr lang="en-US" b="1" dirty="0"/>
              <a:t>Calculate total sales revenue generated in the last 6 months. How does it compare to the previous 6 months?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0F9672-7A28-9477-B9C6-D8097D670C80}"/>
              </a:ext>
            </a:extLst>
          </p:cNvPr>
          <p:cNvSpPr txBox="1"/>
          <p:nvPr/>
        </p:nvSpPr>
        <p:spPr>
          <a:xfrm>
            <a:off x="-1" y="3429000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  <a:r>
              <a:rPr lang="en-US" b="1" dirty="0"/>
              <a:t>Determine the day of the week with the highest sales. How can the supermarket optimize staffing on peak days?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A180A-9DF0-F7C9-BADE-C5B694026432}"/>
              </a:ext>
            </a:extLst>
          </p:cNvPr>
          <p:cNvSpPr txBox="1"/>
          <p:nvPr/>
        </p:nvSpPr>
        <p:spPr>
          <a:xfrm>
            <a:off x="-98324" y="5965863"/>
            <a:ext cx="12388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3.	</a:t>
            </a:r>
            <a:r>
              <a:rPr lang="en-US" b="1" dirty="0"/>
              <a:t>Identify customers who spend above the average transaction amount consistently. Can loyalty  programs be tailored to them?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B3BA8-01E2-3489-97E3-AE551AB42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3" y="1299339"/>
            <a:ext cx="4968671" cy="2129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71BC59-5E9A-5C26-29AA-25EC61FAE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46" y="3820991"/>
            <a:ext cx="6048704" cy="22136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3545B-F733-5BD8-338C-2DA1FE833E86}"/>
              </a:ext>
            </a:extLst>
          </p:cNvPr>
          <p:cNvSpPr txBox="1"/>
          <p:nvPr/>
        </p:nvSpPr>
        <p:spPr>
          <a:xfrm>
            <a:off x="5235678" y="1406515"/>
            <a:ext cx="6673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Recent 6-month sales show current performance trends </a:t>
            </a:r>
          </a:p>
          <a:p>
            <a:r>
              <a:rPr lang="en-US" dirty="0"/>
              <a:t> &amp; can be compared with the previous period.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78F92-027F-9C52-A4BC-AFAF168B260E}"/>
              </a:ext>
            </a:extLst>
          </p:cNvPr>
          <p:cNvSpPr txBox="1"/>
          <p:nvPr/>
        </p:nvSpPr>
        <p:spPr>
          <a:xfrm>
            <a:off x="6832650" y="4158822"/>
            <a:ext cx="5389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day with the highest total sales is identified</a:t>
            </a:r>
          </a:p>
          <a:p>
            <a:r>
              <a:rPr lang="en-US" dirty="0"/>
              <a:t> as the </a:t>
            </a:r>
            <a:r>
              <a:rPr lang="en-US" b="1" dirty="0"/>
              <a:t>peak sales day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0168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9DE4E9-4DAF-5786-B9DA-D57E89808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" y="257442"/>
            <a:ext cx="7157884" cy="1777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5598FD-50E4-F09C-962B-70CD4FF4D7C6}"/>
              </a:ext>
            </a:extLst>
          </p:cNvPr>
          <p:cNvSpPr txBox="1"/>
          <p:nvPr/>
        </p:nvSpPr>
        <p:spPr>
          <a:xfrm>
            <a:off x="-88490" y="2330245"/>
            <a:ext cx="1249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        </a:t>
            </a:r>
            <a:r>
              <a:rPr lang="en-US" sz="2800" b="1" dirty="0"/>
              <a:t>Discount &amp; Promotion Analysis </a:t>
            </a:r>
          </a:p>
          <a:p>
            <a:r>
              <a:rPr lang="en-US" dirty="0"/>
              <a:t>1</a:t>
            </a:r>
            <a:r>
              <a:rPr lang="en-US" b="1" dirty="0"/>
              <a:t>.Find products that were on discount and their total sales during the discount period. Did discounts increase sales volume?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FB345A-4672-BC40-07FE-D5498DBB3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331974" cy="3238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4194E8-E1F2-27AF-18D9-4D40F337B0CE}"/>
              </a:ext>
            </a:extLst>
          </p:cNvPr>
          <p:cNvSpPr txBox="1"/>
          <p:nvPr/>
        </p:nvSpPr>
        <p:spPr>
          <a:xfrm>
            <a:off x="324465" y="2035277"/>
            <a:ext cx="836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customers spend more than the overall average transaction value.</a:t>
            </a:r>
            <a:endParaRPr lang="en-IN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BDFE229-19F1-8E98-83C6-F00A87DC0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9626" y="3725577"/>
            <a:ext cx="462498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Effectiveness varies by product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Discounts generally increase sales volume</a:t>
            </a:r>
          </a:p>
        </p:txBody>
      </p:sp>
    </p:spTree>
    <p:extLst>
      <p:ext uri="{BB962C8B-B14F-4D97-AF65-F5344CB8AC3E}">
        <p14:creationId xmlns:p14="http://schemas.microsoft.com/office/powerpoint/2010/main" val="2076568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B55733-C8C5-650D-5CFC-595D6A08958C}"/>
              </a:ext>
            </a:extLst>
          </p:cNvPr>
          <p:cNvSpPr txBox="1"/>
          <p:nvPr/>
        </p:nvSpPr>
        <p:spPr>
          <a:xfrm>
            <a:off x="-108154" y="0"/>
            <a:ext cx="9433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b="1" dirty="0"/>
              <a:t>Calculate the average discount percentage offered across all products.</a:t>
            </a:r>
          </a:p>
          <a:p>
            <a:r>
              <a:rPr lang="en-US" b="1" dirty="0"/>
              <a:t> How does this affect overall profit margins?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760EE-60F1-AB7E-D3D0-ED9A12094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2" y="720763"/>
            <a:ext cx="3817951" cy="1722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7A6C34-98C9-3C1E-93C2-3E420B8F5626}"/>
              </a:ext>
            </a:extLst>
          </p:cNvPr>
          <p:cNvSpPr txBox="1"/>
          <p:nvPr/>
        </p:nvSpPr>
        <p:spPr>
          <a:xfrm>
            <a:off x="0" y="2782669"/>
            <a:ext cx="1131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3.Identify products that received discounts but still performed poorly. What could be the reason for low sales?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96D09E-E7DF-4165-06D1-E02163865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4" y="3542805"/>
            <a:ext cx="4305673" cy="29187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0E076F-2635-6908-FB79-B4ECE839F2FA}"/>
              </a:ext>
            </a:extLst>
          </p:cNvPr>
          <p:cNvSpPr txBox="1"/>
          <p:nvPr/>
        </p:nvSpPr>
        <p:spPr>
          <a:xfrm>
            <a:off x="4208206" y="865239"/>
            <a:ext cx="6040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average discount offered across products gives </a:t>
            </a:r>
          </a:p>
          <a:p>
            <a:r>
              <a:rPr lang="en-US" dirty="0"/>
              <a:t>an idea of pricing strategy.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206178-E4DE-F05C-389D-5973F01D3532}"/>
              </a:ext>
            </a:extLst>
          </p:cNvPr>
          <p:cNvSpPr txBox="1"/>
          <p:nvPr/>
        </p:nvSpPr>
        <p:spPr>
          <a:xfrm>
            <a:off x="4809524" y="3855090"/>
            <a:ext cx="5602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could be the reasons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Low customer demand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Poor product visibility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High price even after discount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Seasonal products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5767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4D3DD2-031F-20BB-584E-E15972CC8DB8}"/>
              </a:ext>
            </a:extLst>
          </p:cNvPr>
          <p:cNvSpPr txBox="1"/>
          <p:nvPr/>
        </p:nvSpPr>
        <p:spPr>
          <a:xfrm>
            <a:off x="0" y="216310"/>
            <a:ext cx="104418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Operational &amp; Inventory Insights</a:t>
            </a:r>
          </a:p>
          <a:p>
            <a:r>
              <a:rPr lang="en-US" dirty="0"/>
              <a:t>1.</a:t>
            </a:r>
            <a:r>
              <a:rPr lang="en-US" b="1" dirty="0"/>
              <a:t>Analyze monthly stock usage based on product sales.  Which items require frequent restocking?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39A787-39BA-56FF-31F1-77A56A81D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3528"/>
            <a:ext cx="3917019" cy="2812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E27C75-FA35-3780-52CE-6AD9B3646D79}"/>
              </a:ext>
            </a:extLst>
          </p:cNvPr>
          <p:cNvSpPr txBox="1"/>
          <p:nvPr/>
        </p:nvSpPr>
        <p:spPr>
          <a:xfrm>
            <a:off x="1" y="4591665"/>
            <a:ext cx="1105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b="1" dirty="0"/>
              <a:t>Identify products that have not been sold in the past 3 months. Should they be discontinued?</a:t>
            </a:r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13493C-B53B-A583-DF5F-3E2458C7C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88" y="4960997"/>
            <a:ext cx="6612018" cy="1897003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8FF8F747-75FC-FD37-5EEC-6E486D6BB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4349" y="25809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High-usage products need frequent restocking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Low-usage products may need promotion or removal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C078A-6469-BF79-7989-73DEC8CC9E21}"/>
              </a:ext>
            </a:extLst>
          </p:cNvPr>
          <p:cNvSpPr txBox="1"/>
          <p:nvPr/>
        </p:nvSpPr>
        <p:spPr>
          <a:xfrm>
            <a:off x="7669161" y="53782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FEBA62A-A6DB-6776-08F6-ECF1D517F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1406" y="56633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Discontinue products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Offer clearance discounts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Replace with better-performing products</a:t>
            </a:r>
          </a:p>
        </p:txBody>
      </p:sp>
    </p:spTree>
    <p:extLst>
      <p:ext uri="{BB962C8B-B14F-4D97-AF65-F5344CB8AC3E}">
        <p14:creationId xmlns:p14="http://schemas.microsoft.com/office/powerpoint/2010/main" val="2066272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6FB615-F761-B414-EB27-591EE7B9857E}"/>
              </a:ext>
            </a:extLst>
          </p:cNvPr>
          <p:cNvSpPr txBox="1"/>
          <p:nvPr/>
        </p:nvSpPr>
        <p:spPr>
          <a:xfrm>
            <a:off x="0" y="0"/>
            <a:ext cx="10274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Determine the most common combination of items purchased together.  Can this be used for combo offers or upselling?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7EC78-7432-F856-59A9-8448038FA2A4}"/>
              </a:ext>
            </a:extLst>
          </p:cNvPr>
          <p:cNvSpPr txBox="1"/>
          <p:nvPr/>
        </p:nvSpPr>
        <p:spPr>
          <a:xfrm>
            <a:off x="0" y="646331"/>
            <a:ext cx="1005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The query returns no rows because each sale in the dataset contains only one product.</a:t>
            </a:r>
          </a:p>
          <a:p>
            <a:r>
              <a:rPr lang="en-US" dirty="0"/>
              <a:t> Product combinations require multiple items in a single transaction.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E9294-1B07-D988-E3A7-286A90617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" y="1292662"/>
            <a:ext cx="5442034" cy="26402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0B144-2986-C072-4883-09725CE63E56}"/>
              </a:ext>
            </a:extLst>
          </p:cNvPr>
          <p:cNvSpPr txBox="1"/>
          <p:nvPr/>
        </p:nvSpPr>
        <p:spPr>
          <a:xfrm>
            <a:off x="-19665" y="4579234"/>
            <a:ext cx="122116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Comparative &amp; Predictive Analysis</a:t>
            </a:r>
          </a:p>
          <a:p>
            <a:pPr marL="342900" indent="-342900">
              <a:buAutoNum type="arabicPeriod"/>
            </a:pPr>
            <a:r>
              <a:rPr lang="en-US" b="1" dirty="0"/>
              <a:t>Compare sales performance across different product categories. Which category shows the highest growth rate?</a:t>
            </a:r>
            <a:endParaRPr lang="en-IN" b="1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7A50D1C-EFB1-9948-AA02-C7D821138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483" y="62116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Food category dominates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Lifestyle categories perform moderately</a:t>
            </a:r>
          </a:p>
        </p:txBody>
      </p:sp>
    </p:spTree>
    <p:extLst>
      <p:ext uri="{BB962C8B-B14F-4D97-AF65-F5344CB8AC3E}">
        <p14:creationId xmlns:p14="http://schemas.microsoft.com/office/powerpoint/2010/main" val="2538061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7FF2D6-5083-A3E7-31D8-D21C69AA4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55123" cy="2080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1601B2-7EFC-962C-25B9-CA14E5D3AEB5}"/>
              </a:ext>
            </a:extLst>
          </p:cNvPr>
          <p:cNvSpPr txBox="1"/>
          <p:nvPr/>
        </p:nvSpPr>
        <p:spPr>
          <a:xfrm>
            <a:off x="-98322" y="2349910"/>
            <a:ext cx="11711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2.Predict which products are likely to run out of stock in the next month based on recent sales trends.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582D4C-E2AA-4ED8-4B29-F9F16D35FEE7}"/>
              </a:ext>
            </a:extLst>
          </p:cNvPr>
          <p:cNvSpPr txBox="1"/>
          <p:nvPr/>
        </p:nvSpPr>
        <p:spPr>
          <a:xfrm>
            <a:off x="-98322" y="2665546"/>
            <a:ext cx="12460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-The query returns no rows because all products have sufficient stock compared to their recent monthly sales. </a:t>
            </a:r>
          </a:p>
          <a:p>
            <a:r>
              <a:rPr lang="en-US" dirty="0"/>
              <a:t>Hence, no product is currently at risk of running out of stock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93A07-98AE-7438-B17C-6C6F41798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2" y="3311878"/>
            <a:ext cx="5788003" cy="27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9545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38C9E4-E9C6-7010-D700-55BB33649B27}"/>
              </a:ext>
            </a:extLst>
          </p:cNvPr>
          <p:cNvSpPr txBox="1"/>
          <p:nvPr/>
        </p:nvSpPr>
        <p:spPr>
          <a:xfrm>
            <a:off x="0" y="0"/>
            <a:ext cx="1000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3.Analyze whether customers tend to purchase more during weekends than weekdays. </a:t>
            </a:r>
          </a:p>
          <a:p>
            <a:r>
              <a:rPr lang="en-US" dirty="0"/>
              <a:t>Should the supermarket adjust pricing or offers accordingly?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D6C42-B22B-6DB2-9039-D2E7815BD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" y="646331"/>
            <a:ext cx="3985605" cy="2438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B0A708-5E67-4DCB-A277-B7776E785DA9}"/>
              </a:ext>
            </a:extLst>
          </p:cNvPr>
          <p:cNvSpPr txBox="1"/>
          <p:nvPr/>
        </p:nvSpPr>
        <p:spPr>
          <a:xfrm>
            <a:off x="4434348" y="3559277"/>
            <a:ext cx="294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Summary</a:t>
            </a:r>
            <a:endParaRPr lang="en-IN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C8939-AE75-6F22-EBE1-49A67A273BFB}"/>
              </a:ext>
            </a:extLst>
          </p:cNvPr>
          <p:cNvSpPr txBox="1"/>
          <p:nvPr/>
        </p:nvSpPr>
        <p:spPr>
          <a:xfrm>
            <a:off x="288160" y="4434349"/>
            <a:ext cx="116156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This SQL case study demonstrates how structured queries </a:t>
            </a:r>
          </a:p>
          <a:p>
            <a:pPr algn="ctr"/>
            <a:r>
              <a:rPr lang="en-US" dirty="0"/>
              <a:t>can convert raw supermarket data into meaningful business insights for better decision-making in sales</a:t>
            </a:r>
          </a:p>
          <a:p>
            <a:pPr algn="ctr"/>
            <a:r>
              <a:rPr lang="en-US" dirty="0"/>
              <a:t> inventory, discounts, and customer management.</a:t>
            </a:r>
            <a:endParaRPr lang="en-IN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BF6FE5A-FC41-C4BF-80BA-808747308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864" y="1071320"/>
            <a:ext cx="49712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Sales are usually higher during weekends. 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Run premium offers on weekends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Introduce weekday discounts to balance sales</a:t>
            </a:r>
          </a:p>
        </p:txBody>
      </p:sp>
    </p:spTree>
    <p:extLst>
      <p:ext uri="{BB962C8B-B14F-4D97-AF65-F5344CB8AC3E}">
        <p14:creationId xmlns:p14="http://schemas.microsoft.com/office/powerpoint/2010/main" val="320345800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98FFDC-6603-15CF-59C1-A4270BBB6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7587" y="0"/>
            <a:ext cx="10736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3112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8C55C3-5AEF-040A-7D34-B04E5BE25B2F}"/>
              </a:ext>
            </a:extLst>
          </p:cNvPr>
          <p:cNvSpPr txBox="1"/>
          <p:nvPr/>
        </p:nvSpPr>
        <p:spPr>
          <a:xfrm>
            <a:off x="0" y="1782124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The supermarket wants to enhance its operations through data analysis and reporting. The objectives of this system are to:</a:t>
            </a:r>
          </a:p>
          <a:p>
            <a:pPr lvl="0" algn="ctr" fontAlgn="base"/>
            <a:r>
              <a:rPr lang="en-IN" dirty="0"/>
              <a:t>Track customer purchases and spending patterns.</a:t>
            </a:r>
          </a:p>
          <a:p>
            <a:pPr lvl="0" algn="ctr" fontAlgn="base"/>
            <a:r>
              <a:rPr lang="en-IN" dirty="0"/>
              <a:t>Monitor product sales and inventory levels.</a:t>
            </a:r>
          </a:p>
          <a:p>
            <a:pPr lvl="0" algn="ctr" fontAlgn="base"/>
            <a:r>
              <a:rPr lang="en-IN" dirty="0"/>
              <a:t>Evaluate the effectiveness of discounts and promotions.</a:t>
            </a:r>
          </a:p>
          <a:p>
            <a:pPr lvl="0" algn="ctr" fontAlgn="base"/>
            <a:r>
              <a:rPr lang="en-IN" dirty="0" err="1"/>
              <a:t>Analyze</a:t>
            </a:r>
            <a:r>
              <a:rPr lang="en-IN" dirty="0"/>
              <a:t> category-wise sales performance.</a:t>
            </a:r>
          </a:p>
          <a:p>
            <a:pPr lvl="0" algn="ctr" fontAlgn="base"/>
            <a:r>
              <a:rPr lang="en-IN" dirty="0"/>
              <a:t>Identify revenue trends and operational bottlenecks.</a:t>
            </a:r>
          </a:p>
          <a:p>
            <a:pPr algn="ctr"/>
            <a:r>
              <a:rPr lang="en-IN" dirty="0"/>
              <a:t>Through SQL-based analysis, management can make data-driven decisions to improve sales, optimize stock, and enhance customer satisfaction.</a:t>
            </a:r>
          </a:p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6255B-76D7-67B6-28FF-281FFD285F37}"/>
              </a:ext>
            </a:extLst>
          </p:cNvPr>
          <p:cNvSpPr txBox="1"/>
          <p:nvPr/>
        </p:nvSpPr>
        <p:spPr>
          <a:xfrm>
            <a:off x="4630994" y="993058"/>
            <a:ext cx="2222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4089442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09EA7C-78CE-DFEB-4FEE-0D99D6F6D710}"/>
              </a:ext>
            </a:extLst>
          </p:cNvPr>
          <p:cNvSpPr txBox="1"/>
          <p:nvPr/>
        </p:nvSpPr>
        <p:spPr>
          <a:xfrm>
            <a:off x="1769806" y="1809135"/>
            <a:ext cx="1827744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Include:</a:t>
            </a:r>
          </a:p>
          <a:p>
            <a:r>
              <a:rPr lang="en-US" sz="2000" dirty="0"/>
              <a:t>Customers_1</a:t>
            </a:r>
          </a:p>
          <a:p>
            <a:r>
              <a:rPr lang="en-US" sz="2000" dirty="0"/>
              <a:t>Products_1</a:t>
            </a:r>
          </a:p>
          <a:p>
            <a:r>
              <a:rPr lang="en-US" sz="2000" dirty="0"/>
              <a:t>Categories_1</a:t>
            </a:r>
          </a:p>
          <a:p>
            <a:r>
              <a:rPr lang="en-US" sz="2000" dirty="0"/>
              <a:t>Sales_1</a:t>
            </a:r>
          </a:p>
          <a:p>
            <a:r>
              <a:rPr lang="en-US" sz="2000" dirty="0"/>
              <a:t>SaleItems_1</a:t>
            </a:r>
          </a:p>
          <a:p>
            <a:r>
              <a:rPr lang="en-US" sz="2000" dirty="0"/>
              <a:t>Discounts_1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B25BC1-DE05-A1A9-D94C-4E13D3807195}"/>
              </a:ext>
            </a:extLst>
          </p:cNvPr>
          <p:cNvSpPr txBox="1"/>
          <p:nvPr/>
        </p:nvSpPr>
        <p:spPr>
          <a:xfrm>
            <a:off x="2222090" y="786581"/>
            <a:ext cx="3517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Database Schema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6C935-147D-0709-B4BE-49479C313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57" y="1573162"/>
            <a:ext cx="3372171" cy="29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4722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DF99-5FD9-F9D7-F732-2E00826ED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4070121"/>
          </a:xfrm>
        </p:spPr>
        <p:txBody>
          <a:bodyPr/>
          <a:lstStyle/>
          <a:p>
            <a:r>
              <a:rPr lang="en-US" sz="7200" dirty="0" err="1"/>
              <a:t>TechStack</a:t>
            </a:r>
            <a:br>
              <a:rPr lang="en-US" sz="7200" dirty="0"/>
            </a:br>
            <a:r>
              <a:rPr lang="en-US" sz="7200" dirty="0"/>
              <a:t>SQL</a:t>
            </a:r>
            <a:endParaRPr lang="en-IN" sz="7200" dirty="0"/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40CC56E5-D3F5-5773-81F9-DA49AAC5E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6885" y="17527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580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BD2539-4E02-F9E4-9D5F-4A97409E6BCD}"/>
              </a:ext>
            </a:extLst>
          </p:cNvPr>
          <p:cNvSpPr txBox="1"/>
          <p:nvPr/>
        </p:nvSpPr>
        <p:spPr>
          <a:xfrm>
            <a:off x="4424516" y="48107"/>
            <a:ext cx="3081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Database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EADA2F-F2BB-0C50-526E-FE4B6F6ED97E}"/>
              </a:ext>
            </a:extLst>
          </p:cNvPr>
          <p:cNvSpPr txBox="1"/>
          <p:nvPr/>
        </p:nvSpPr>
        <p:spPr>
          <a:xfrm>
            <a:off x="336697" y="1641366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  <a:r>
              <a:rPr lang="en-IN" dirty="0"/>
              <a:t> Customers_1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03692-AF0B-3F1A-BE43-F22447EB2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086" y="847721"/>
            <a:ext cx="4278568" cy="1779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5AF495-D0EE-0E6C-A8AB-08DE3AFD1414}"/>
              </a:ext>
            </a:extLst>
          </p:cNvPr>
          <p:cNvSpPr txBox="1"/>
          <p:nvPr/>
        </p:nvSpPr>
        <p:spPr>
          <a:xfrm>
            <a:off x="336697" y="3854245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</a:t>
            </a:r>
            <a:r>
              <a:rPr lang="en-IN" dirty="0"/>
              <a:t>Products_1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83CA6B-6324-D9F3-9366-476F131BD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361" y="2964425"/>
            <a:ext cx="4328293" cy="1779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BC20EF-EDF1-40FE-E557-55AB9EB50225}"/>
              </a:ext>
            </a:extLst>
          </p:cNvPr>
          <p:cNvSpPr txBox="1"/>
          <p:nvPr/>
        </p:nvSpPr>
        <p:spPr>
          <a:xfrm>
            <a:off x="403221" y="6154994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3.Discount_1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4B16C4-72CC-3C76-B7AD-FA2615CCC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839" y="5030253"/>
            <a:ext cx="4398816" cy="177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01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2C71-BCD9-6D4D-02FA-C0875C753CDE}"/>
              </a:ext>
            </a:extLst>
          </p:cNvPr>
          <p:cNvSpPr txBox="1"/>
          <p:nvPr/>
        </p:nvSpPr>
        <p:spPr>
          <a:xfrm>
            <a:off x="255639" y="468643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Categories_1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0D809-65E1-9810-6149-764E75E9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465" y="120979"/>
            <a:ext cx="4236716" cy="1874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6D363F-424A-BBC1-38A2-A653DA5CB8F3}"/>
              </a:ext>
            </a:extLst>
          </p:cNvPr>
          <p:cNvSpPr txBox="1"/>
          <p:nvPr/>
        </p:nvSpPr>
        <p:spPr>
          <a:xfrm>
            <a:off x="255639" y="3136491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Sales_1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4E68B8-5727-A27F-5C09-C9D637E8B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135" y="2491516"/>
            <a:ext cx="4315374" cy="1874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B46206-D7FC-43D5-0499-D42C1EDBA1FE}"/>
              </a:ext>
            </a:extLst>
          </p:cNvPr>
          <p:cNvSpPr txBox="1"/>
          <p:nvPr/>
        </p:nvSpPr>
        <p:spPr>
          <a:xfrm>
            <a:off x="196645" y="5692877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5.salesItems_1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C13E58-3B89-5936-3EFE-BD3336FFC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900" y="4862053"/>
            <a:ext cx="4463845" cy="18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0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F3CF9F-DF59-B202-1520-835A702EE85B}"/>
              </a:ext>
            </a:extLst>
          </p:cNvPr>
          <p:cNvSpPr txBox="1"/>
          <p:nvPr/>
        </p:nvSpPr>
        <p:spPr>
          <a:xfrm>
            <a:off x="3234813" y="147483"/>
            <a:ext cx="5938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Customer Purchase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B4A503-5F3A-B05F-B12F-C3E0E0B80B11}"/>
              </a:ext>
            </a:extLst>
          </p:cNvPr>
          <p:cNvSpPr txBox="1"/>
          <p:nvPr/>
        </p:nvSpPr>
        <p:spPr>
          <a:xfrm>
            <a:off x="0" y="741304"/>
            <a:ext cx="626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b="1" dirty="0"/>
              <a:t>Identify customers with the highest total purchases</a:t>
            </a:r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7312D-C604-8B67-578C-0D3127864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5" y="1234570"/>
            <a:ext cx="4817806" cy="1911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E9E5EC-1357-DA6B-1F90-3770E1B935E3}"/>
              </a:ext>
            </a:extLst>
          </p:cNvPr>
          <p:cNvSpPr txBox="1"/>
          <p:nvPr/>
        </p:nvSpPr>
        <p:spPr>
          <a:xfrm>
            <a:off x="176208" y="4153098"/>
            <a:ext cx="826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b="1" dirty="0"/>
              <a:t>. Find customers who haven’t made any purchases in the last  3 months. Should they be targeted for re-engagement offers?</a:t>
            </a:r>
            <a:endParaRPr lang="en-IN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046E0B-E125-5C73-6AD2-50B62CF13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08" y="4799429"/>
            <a:ext cx="3776599" cy="19204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A855A2-1279-BEE6-F214-C664257D0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25" y="4790111"/>
            <a:ext cx="4595258" cy="19204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D41FB6-2BD9-AC80-0B61-E008DD90F339}"/>
              </a:ext>
            </a:extLst>
          </p:cNvPr>
          <p:cNvSpPr txBox="1"/>
          <p:nvPr/>
        </p:nvSpPr>
        <p:spPr>
          <a:xfrm>
            <a:off x="176208" y="3382833"/>
            <a:ext cx="11407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customer with the highest total purchase value is identified by summing total sales per customer.</a:t>
            </a:r>
            <a:br>
              <a:rPr lang="en-US" dirty="0"/>
            </a:br>
            <a:r>
              <a:rPr lang="en-US" dirty="0"/>
              <a:t>This customer contributes the </a:t>
            </a:r>
            <a:r>
              <a:rPr lang="en-US" b="1" dirty="0"/>
              <a:t>maximum revenue</a:t>
            </a:r>
            <a:r>
              <a:rPr lang="en-US" dirty="0"/>
              <a:t> and is considered a </a:t>
            </a:r>
            <a:r>
              <a:rPr lang="en-US" b="1" dirty="0"/>
              <a:t>high-value customer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C112D6-C377-D1A5-DDD8-20E70CD092B2}"/>
              </a:ext>
            </a:extLst>
          </p:cNvPr>
          <p:cNvSpPr txBox="1"/>
          <p:nvPr/>
        </p:nvSpPr>
        <p:spPr>
          <a:xfrm>
            <a:off x="8754301" y="4916129"/>
            <a:ext cx="3873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can be targeted with </a:t>
            </a:r>
            <a:r>
              <a:rPr lang="en-US" b="1" dirty="0"/>
              <a:t>re-engagement offers</a:t>
            </a:r>
            <a:r>
              <a:rPr lang="en-US" dirty="0"/>
              <a:t>,</a:t>
            </a:r>
          </a:p>
          <a:p>
            <a:r>
              <a:rPr lang="en-US" dirty="0"/>
              <a:t>emails, or special discounts to bring them back.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080410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BC6E4F-5573-D8D4-8D80-30E313F1916D}"/>
              </a:ext>
            </a:extLst>
          </p:cNvPr>
          <p:cNvSpPr txBox="1"/>
          <p:nvPr/>
        </p:nvSpPr>
        <p:spPr>
          <a:xfrm>
            <a:off x="117987" y="0"/>
            <a:ext cx="6771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</a:t>
            </a:r>
            <a:r>
              <a:rPr lang="en-US" b="1" dirty="0"/>
              <a:t>Determine the average transaction value per customer. </a:t>
            </a:r>
          </a:p>
          <a:p>
            <a:r>
              <a:rPr lang="en-US" b="1" dirty="0"/>
              <a:t>How does it vary across different customer segments?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1DEF2-FCF8-C598-A398-97B1B7B77CBC}"/>
              </a:ext>
            </a:extLst>
          </p:cNvPr>
          <p:cNvSpPr txBox="1"/>
          <p:nvPr/>
        </p:nvSpPr>
        <p:spPr>
          <a:xfrm>
            <a:off x="0" y="3609551"/>
            <a:ext cx="12192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                     </a:t>
            </a:r>
            <a:r>
              <a:rPr lang="en-US" sz="2800" b="1" dirty="0"/>
              <a:t>Product &amp;amp; Category Performance</a:t>
            </a:r>
            <a:endParaRPr lang="en-US" dirty="0"/>
          </a:p>
          <a:p>
            <a:r>
              <a:rPr lang="en-US" dirty="0"/>
              <a:t> 1. </a:t>
            </a:r>
            <a:r>
              <a:rPr lang="en-US" b="1" dirty="0"/>
              <a:t>Identify the top 10 best-selling products by quantity. What makes them popular?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88560-3156-0F99-4853-E51214DD5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7" y="646330"/>
            <a:ext cx="6361471" cy="1801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B31AF8-3EDB-DB96-70F1-D793519E6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980" y="646330"/>
            <a:ext cx="4279323" cy="1801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241AE5-E690-7793-8D26-40CA69276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9" y="4463844"/>
            <a:ext cx="7895302" cy="2394155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E9EF9288-41B4-B564-FD07-336762B43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73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Customers with higher averages are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premium customers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in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 segmentation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(low, medium, high spenders)</a:t>
            </a:r>
          </a:p>
        </p:txBody>
      </p:sp>
    </p:spTree>
    <p:extLst>
      <p:ext uri="{BB962C8B-B14F-4D97-AF65-F5344CB8AC3E}">
        <p14:creationId xmlns:p14="http://schemas.microsoft.com/office/powerpoint/2010/main" val="90940044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697FC8-2998-A8BF-D4F8-4396D30098DB}"/>
              </a:ext>
            </a:extLst>
          </p:cNvPr>
          <p:cNvSpPr txBox="1"/>
          <p:nvPr/>
        </p:nvSpPr>
        <p:spPr>
          <a:xfrm>
            <a:off x="2561" y="1052051"/>
            <a:ext cx="10215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2. </a:t>
            </a:r>
            <a:r>
              <a:rPr lang="en-US" b="1" dirty="0"/>
              <a:t>Find products that are low in stock (below a defined threshold). How can inventory be managed proactively?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98269B-564D-2D14-C59E-281E5E1E711C}"/>
              </a:ext>
            </a:extLst>
          </p:cNvPr>
          <p:cNvSpPr txBox="1"/>
          <p:nvPr/>
        </p:nvSpPr>
        <p:spPr>
          <a:xfrm>
            <a:off x="16029" y="3687096"/>
            <a:ext cx="12175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b="1" dirty="0"/>
              <a:t>. Analyze which product categories generate the most revenue. Should the supermarket expand these categories further?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48B71-4E62-DC88-A598-2D9310BBB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4" y="1804932"/>
            <a:ext cx="3848433" cy="17756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F0DFD1-DE40-9A9C-27C8-22136433D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4" y="4333427"/>
            <a:ext cx="6272982" cy="2217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89E7D-A6B3-B27F-CD52-634673A564F3}"/>
              </a:ext>
            </a:extLst>
          </p:cNvPr>
          <p:cNvSpPr txBox="1"/>
          <p:nvPr/>
        </p:nvSpPr>
        <p:spPr>
          <a:xfrm>
            <a:off x="196644" y="304800"/>
            <a:ext cx="927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Products with the highest total quantity sold are considered </a:t>
            </a:r>
            <a:r>
              <a:rPr lang="en-US" b="1"/>
              <a:t>best-selling products</a:t>
            </a:r>
            <a:r>
              <a:rPr lang="en-US"/>
              <a:t>.</a:t>
            </a:r>
            <a:endParaRPr lang="en-I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013B640-0502-D67E-9731-63F5541DA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0826" y="2016515"/>
            <a:ext cx="50738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loss of sales due to stock-outs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 products require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immediate restocking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46D2940-EFDA-988E-D6A9-A460B4115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9626" y="56633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High-performing categories should be expanded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more varieties and offers in these categories</a:t>
            </a:r>
          </a:p>
        </p:txBody>
      </p:sp>
    </p:spTree>
    <p:extLst>
      <p:ext uri="{BB962C8B-B14F-4D97-AF65-F5344CB8AC3E}">
        <p14:creationId xmlns:p14="http://schemas.microsoft.com/office/powerpoint/2010/main" val="1311293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130</TotalTime>
  <Words>860</Words>
  <Application>Microsoft Office PowerPoint</Application>
  <PresentationFormat>Widescreen</PresentationFormat>
  <Paragraphs>97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 3</vt:lpstr>
      <vt:lpstr>Ion</vt:lpstr>
      <vt:lpstr>Case Study</vt:lpstr>
      <vt:lpstr>PowerPoint Presentation</vt:lpstr>
      <vt:lpstr>PowerPoint Presentation</vt:lpstr>
      <vt:lpstr>TechStack SQL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dayakar basa</dc:creator>
  <cp:lastModifiedBy>dayakar basa</cp:lastModifiedBy>
  <cp:revision>1</cp:revision>
  <dcterms:created xsi:type="dcterms:W3CDTF">2026-01-05T11:08:54Z</dcterms:created>
  <dcterms:modified xsi:type="dcterms:W3CDTF">2026-01-05T13:19:50Z</dcterms:modified>
</cp:coreProperties>
</file>